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10287000" cx="18288000"/>
  <p:notesSz cx="10287000" cy="18288000"/>
  <p:embeddedFontLst>
    <p:embeddedFont>
      <p:font typeface="Roboto"/>
      <p:regular r:id="rId62"/>
      <p:bold r:id="rId63"/>
      <p:italic r:id="rId64"/>
      <p:boldItalic r:id="rId65"/>
    </p:embeddedFont>
    <p:embeddedFont>
      <p:font typeface="Inter SemiBold"/>
      <p:regular r:id="rId66"/>
      <p:bold r:id="rId67"/>
      <p:italic r:id="rId68"/>
      <p:boldItalic r:id="rId69"/>
    </p:embeddedFont>
    <p:embeddedFont>
      <p:font typeface="Inter"/>
      <p:regular r:id="rId70"/>
      <p:bold r:id="rId71"/>
      <p:italic r:id="rId72"/>
      <p:boldItalic r:id="rId73"/>
    </p:embeddedFont>
    <p:embeddedFont>
      <p:font typeface="Corbel"/>
      <p:regular r:id="rId74"/>
      <p:bold r:id="rId75"/>
      <p:italic r:id="rId76"/>
      <p:boldItalic r:id="rId77"/>
    </p:embeddedFont>
    <p:embeddedFont>
      <p:font typeface="JetBrains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2" roundtripDataSignature="AMtx7mhkJl1bq09MRwEYIU13vqMOscpB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JetBrainsMono-italic.fntdata"/><Relationship Id="rId82" Type="http://customschemas.google.com/relationships/presentationmetadata" Target="metadata"/><Relationship Id="rId81" Type="http://schemas.openxmlformats.org/officeDocument/2006/relationships/font" Target="fonts/JetBrains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nter-boldItalic.fntdata"/><Relationship Id="rId72" Type="http://schemas.openxmlformats.org/officeDocument/2006/relationships/font" Target="fonts/Inter-italic.fntdata"/><Relationship Id="rId31" Type="http://schemas.openxmlformats.org/officeDocument/2006/relationships/slide" Target="slides/slide26.xml"/><Relationship Id="rId75" Type="http://schemas.openxmlformats.org/officeDocument/2006/relationships/font" Target="fonts/Corbel-bold.fntdata"/><Relationship Id="rId30" Type="http://schemas.openxmlformats.org/officeDocument/2006/relationships/slide" Target="slides/slide25.xml"/><Relationship Id="rId74" Type="http://schemas.openxmlformats.org/officeDocument/2006/relationships/font" Target="fonts/Corbel-regular.fntdata"/><Relationship Id="rId33" Type="http://schemas.openxmlformats.org/officeDocument/2006/relationships/slide" Target="slides/slide28.xml"/><Relationship Id="rId77" Type="http://schemas.openxmlformats.org/officeDocument/2006/relationships/font" Target="fonts/Corbel-boldItalic.fntdata"/><Relationship Id="rId32" Type="http://schemas.openxmlformats.org/officeDocument/2006/relationships/slide" Target="slides/slide27.xml"/><Relationship Id="rId76" Type="http://schemas.openxmlformats.org/officeDocument/2006/relationships/font" Target="fonts/Corbel-italic.fntdata"/><Relationship Id="rId35" Type="http://schemas.openxmlformats.org/officeDocument/2006/relationships/slide" Target="slides/slide30.xml"/><Relationship Id="rId79" Type="http://schemas.openxmlformats.org/officeDocument/2006/relationships/font" Target="fonts/JetBrainsMono-bold.fntdata"/><Relationship Id="rId34" Type="http://schemas.openxmlformats.org/officeDocument/2006/relationships/slide" Target="slides/slide29.xml"/><Relationship Id="rId78" Type="http://schemas.openxmlformats.org/officeDocument/2006/relationships/font" Target="fonts/JetBrainsMono-regular.fntdata"/><Relationship Id="rId71" Type="http://schemas.openxmlformats.org/officeDocument/2006/relationships/font" Target="fonts/Inter-bold.fntdata"/><Relationship Id="rId70" Type="http://schemas.openxmlformats.org/officeDocument/2006/relationships/font" Target="fonts/Inter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Inter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InterSemiBold-italic.fntdata"/><Relationship Id="rId23" Type="http://schemas.openxmlformats.org/officeDocument/2006/relationships/slide" Target="slides/slide18.xml"/><Relationship Id="rId67" Type="http://schemas.openxmlformats.org/officeDocument/2006/relationships/font" Target="fonts/InterSemiBold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nter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733b085b3_0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0733b085b3_0_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33b085b3_0_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30733b085b3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0733b085b3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733b085b3_0_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0733b085b3_0_5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733b085b3_0_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0733b085b3_0_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5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p6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733b085b3_0_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0733b085b3_0_8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p6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7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1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51" name="Google Shape;51;p81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8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8"/>
          <p:cNvSpPr txBox="1"/>
          <p:nvPr>
            <p:ph idx="1" type="subTitle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" type="body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0"/>
          <p:cNvSpPr txBox="1"/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0"/>
          <p:cNvSpPr txBox="1"/>
          <p:nvPr>
            <p:ph idx="1" type="body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Font typeface="Arial"/>
              <a:buNone/>
              <a:defRPr b="0" i="0" sz="19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1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1"/>
          <p:cNvSpPr txBox="1"/>
          <p:nvPr>
            <p:ph idx="1" type="body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1"/>
          <p:cNvSpPr txBox="1"/>
          <p:nvPr>
            <p:ph idx="2" type="body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2"/>
          <p:cNvSpPr txBox="1"/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2"/>
          <p:cNvSpPr txBox="1"/>
          <p:nvPr>
            <p:ph idx="1" type="body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2"/>
          <p:cNvSpPr txBox="1"/>
          <p:nvPr>
            <p:ph idx="2" type="body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2"/>
          <p:cNvSpPr txBox="1"/>
          <p:nvPr>
            <p:ph idx="3" type="body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2"/>
          <p:cNvSpPr txBox="1"/>
          <p:nvPr>
            <p:ph idx="4" type="body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9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9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9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3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9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9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4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4"/>
          <p:cNvSpPr txBox="1"/>
          <p:nvPr>
            <p:ph idx="1" type="body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•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5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5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5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5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5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5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94"/>
          <p:cNvSpPr txBox="1"/>
          <p:nvPr>
            <p:ph idx="2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94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94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94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76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5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5"/>
          <p:cNvSpPr/>
          <p:nvPr>
            <p:ph idx="2" type="pic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5"/>
          <p:cNvSpPr txBox="1"/>
          <p:nvPr>
            <p:ph idx="1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9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9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9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6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6"/>
          <p:cNvSpPr txBox="1"/>
          <p:nvPr>
            <p:ph idx="1" type="body"/>
          </p:nvPr>
        </p:nvSpPr>
        <p:spPr>
          <a:xfrm rot="5400000">
            <a:off x="5880101" y="-1884361"/>
            <a:ext cx="6527801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9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9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9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7"/>
          <p:cNvSpPr txBox="1"/>
          <p:nvPr>
            <p:ph type="title"/>
          </p:nvPr>
        </p:nvSpPr>
        <p:spPr>
          <a:xfrm rot="5400000">
            <a:off x="10699750" y="2935288"/>
            <a:ext cx="8718551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7"/>
          <p:cNvSpPr txBox="1"/>
          <p:nvPr>
            <p:ph idx="1" type="body"/>
          </p:nvPr>
        </p:nvSpPr>
        <p:spPr>
          <a:xfrm rot="5400000">
            <a:off x="2736849" y="-931862"/>
            <a:ext cx="8718551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97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97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97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1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8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8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4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5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5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6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6"/>
          <p:cNvSpPr txBox="1"/>
          <p:nvPr>
            <p:ph idx="1" type="body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6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8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7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79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3" name="Google Shape;4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9"/>
          <p:cNvSpPr txBox="1"/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onfirmed-baron-2e5.notion.site/Git-GitHub-Pro-57f9d509cbb3409d9e156df213b44c4a" TargetMode="External"/><Relationship Id="rId4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>
            <p:ph type="title"/>
          </p:nvPr>
        </p:nvSpPr>
        <p:spPr>
          <a:xfrm>
            <a:off x="1257302" y="4117188"/>
            <a:ext cx="15773400" cy="2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Основы ветвления</a:t>
            </a:r>
            <a:endParaRPr sz="4800"/>
          </a:p>
        </p:txBody>
      </p:sp>
      <p:sp>
        <p:nvSpPr>
          <p:cNvPr id="125" name="Google Shape;125;p1"/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Introduction. Lesson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733b085b3_0_53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47" name="Google Shape;247;g30733b085b3_0_53"/>
          <p:cNvSpPr txBox="1"/>
          <p:nvPr/>
        </p:nvSpPr>
        <p:spPr>
          <a:xfrm>
            <a:off x="1257300" y="2713809"/>
            <a:ext cx="129813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 локально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 на сервере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обратно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и сразу 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Вернуться обратно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предыдущую ветку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1257300" y="1509884"/>
            <a:ext cx="12981300" cy="8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Посмотреть какие ветки есть локально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Посмотреть какие ветки есть на сервере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-r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обратно на ветку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и сразу переключиться на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-b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Вернуться обратно на ветку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Удалить предыдущую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-d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272" name="Google Shape;272;p36"/>
          <p:cNvSpPr txBox="1"/>
          <p:nvPr/>
        </p:nvSpPr>
        <p:spPr>
          <a:xfrm>
            <a:off x="1257300" y="2713809"/>
            <a:ext cx="12981214" cy="5009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 локально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 на сервере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изменения и сделать коммит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обратно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и сразу 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Вернуться обратно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предыдущую ветку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283" name="Google Shape;283;p38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1257300" y="1861381"/>
            <a:ext cx="16442871" cy="1381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merge &lt;branch_name&gt;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слить изменения из ветки &lt;branch_name&gt; в текущую ветку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на исходной ветки не было создано коммитов – то произойдет fast-forward слияние с веткой &lt;branch_name&gt; </a:t>
            </a: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8383008" y="7309753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3500"/>
            <a:ext cx="81615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7766" y="5143500"/>
            <a:ext cx="85502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99" name="Google Shape;299;p40"/>
          <p:cNvSpPr/>
          <p:nvPr/>
        </p:nvSpPr>
        <p:spPr>
          <a:xfrm>
            <a:off x="10872788" y="5400675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981076" y="9539287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1257300" y="1861381"/>
            <a:ext cx="16442871" cy="1824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merge &lt;branch_name&gt;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слить изменения из ветки &lt;branch_name&gt; в текущую ветку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на исходной ветки были созданы коммиты – то произойдет слияние с веткой &lt;branch_name&gt; и объединение результатов</a:t>
            </a:r>
            <a:endParaRPr/>
          </a:p>
        </p:txBody>
      </p:sp>
      <p:grpSp>
        <p:nvGrpSpPr>
          <p:cNvPr id="307" name="Google Shape;307;p41"/>
          <p:cNvGrpSpPr/>
          <p:nvPr/>
        </p:nvGrpSpPr>
        <p:grpSpPr>
          <a:xfrm>
            <a:off x="9344025" y="5143500"/>
            <a:ext cx="8943975" cy="5143500"/>
            <a:chOff x="9344025" y="5143500"/>
            <a:chExt cx="8943975" cy="5143500"/>
          </a:xfrm>
        </p:grpSpPr>
        <p:sp>
          <p:nvSpPr>
            <p:cNvPr id="308" name="Google Shape;308;p41"/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" name="Google Shape;309;p41"/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310" name="Google Shape;310;p41"/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>
                  <a:gd fmla="val 16667" name="adj"/>
                </a:avLst>
              </a:prstGeom>
              <a:solidFill>
                <a:srgbClr val="FFF5D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С1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С2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>
                <a:off x="794978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С6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>
                <a:off x="7949783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С3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>
                <a:off x="9131507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С4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>
                <a:off x="10313231" y="6704308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С5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7" name="Google Shape;317;p41"/>
              <p:cNvCxnSpPr>
                <a:stCxn id="312" idx="6"/>
                <a:endCxn id="314" idx="2"/>
              </p:cNvCxnSpPr>
              <p:nvPr/>
            </p:nvCxnSpPr>
            <p:spPr>
              <a:xfrm>
                <a:off x="6613160" y="5943600"/>
                <a:ext cx="1336500" cy="961200"/>
              </a:xfrm>
              <a:prstGeom prst="curvedConnector3">
                <a:avLst>
                  <a:gd fmla="val -322444" name="adj1"/>
                </a:avLst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18" name="Google Shape;318;p41"/>
              <p:cNvCxnSpPr>
                <a:stCxn id="311" idx="6"/>
                <a:endCxn id="312" idx="2"/>
              </p:cNvCxnSpPr>
              <p:nvPr/>
            </p:nvCxnSpPr>
            <p:spPr>
              <a:xfrm>
                <a:off x="5516380" y="5943600"/>
                <a:ext cx="4221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19" name="Google Shape;319;p41"/>
              <p:cNvCxnSpPr>
                <a:stCxn id="312" idx="6"/>
                <a:endCxn id="313" idx="2"/>
              </p:cNvCxnSpPr>
              <p:nvPr/>
            </p:nvCxnSpPr>
            <p:spPr>
              <a:xfrm>
                <a:off x="6613160" y="5943600"/>
                <a:ext cx="1336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20" name="Google Shape;320;p41"/>
              <p:cNvCxnSpPr>
                <a:stCxn id="314" idx="6"/>
                <a:endCxn id="315" idx="2"/>
              </p:cNvCxnSpPr>
              <p:nvPr/>
            </p:nvCxnSpPr>
            <p:spPr>
              <a:xfrm>
                <a:off x="8624340" y="6904823"/>
                <a:ext cx="507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21" name="Google Shape;321;p41"/>
              <p:cNvCxnSpPr>
                <a:stCxn id="315" idx="6"/>
                <a:endCxn id="316" idx="2"/>
              </p:cNvCxnSpPr>
              <p:nvPr/>
            </p:nvCxnSpPr>
            <p:spPr>
              <a:xfrm>
                <a:off x="9806064" y="6904823"/>
                <a:ext cx="507300" cy="1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sp>
            <p:nvSpPr>
              <p:cNvPr id="322" name="Google Shape;322;p41"/>
              <p:cNvSpPr/>
              <p:nvPr/>
            </p:nvSpPr>
            <p:spPr>
              <a:xfrm>
                <a:off x="11869511" y="5741233"/>
                <a:ext cx="674557" cy="40473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С7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" name="Google Shape;323;p41"/>
              <p:cNvCxnSpPr>
                <a:stCxn id="313" idx="6"/>
                <a:endCxn id="322" idx="2"/>
              </p:cNvCxnSpPr>
              <p:nvPr/>
            </p:nvCxnSpPr>
            <p:spPr>
              <a:xfrm>
                <a:off x="8624340" y="5943600"/>
                <a:ext cx="32451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24" name="Google Shape;324;p41"/>
              <p:cNvCxnSpPr>
                <a:stCxn id="316" idx="6"/>
                <a:endCxn id="322" idx="2"/>
              </p:cNvCxnSpPr>
              <p:nvPr/>
            </p:nvCxnSpPr>
            <p:spPr>
              <a:xfrm flipH="1" rot="10800000">
                <a:off x="10987788" y="5943675"/>
                <a:ext cx="881700" cy="963000"/>
              </a:xfrm>
              <a:prstGeom prst="curvedConnector3">
                <a:avLst>
                  <a:gd fmla="val -514596" name="adj1"/>
                </a:avLst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sp>
            <p:nvSpPr>
              <p:cNvPr id="325" name="Google Shape;325;p41"/>
              <p:cNvSpPr/>
              <p:nvPr/>
            </p:nvSpPr>
            <p:spPr>
              <a:xfrm>
                <a:off x="11693298" y="4982281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main</a:t>
                </a: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>
                <a:off x="11720844" y="6564459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cxnSp>
            <p:nvCxnSpPr>
              <p:cNvPr id="327" name="Google Shape;327;p41"/>
              <p:cNvCxnSpPr>
                <a:stCxn id="325" idx="2"/>
                <a:endCxn id="322" idx="0"/>
              </p:cNvCxnSpPr>
              <p:nvPr/>
            </p:nvCxnSpPr>
            <p:spPr>
              <a:xfrm flipH="1">
                <a:off x="12206692" y="5358888"/>
                <a:ext cx="8100" cy="382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28" name="Google Shape;328;p41"/>
              <p:cNvCxnSpPr>
                <a:stCxn id="326" idx="0"/>
              </p:cNvCxnSpPr>
              <p:nvPr/>
            </p:nvCxnSpPr>
            <p:spPr>
              <a:xfrm rot="10800000">
                <a:off x="12238738" y="6141459"/>
                <a:ext cx="3600" cy="42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</p:grpSp>
      <p:grpSp>
        <p:nvGrpSpPr>
          <p:cNvPr id="329" name="Google Shape;329;p41"/>
          <p:cNvGrpSpPr/>
          <p:nvPr/>
        </p:nvGrpSpPr>
        <p:grpSpPr>
          <a:xfrm>
            <a:off x="197671" y="5296776"/>
            <a:ext cx="8286750" cy="4723542"/>
            <a:chOff x="4557713" y="4239503"/>
            <a:chExt cx="8286750" cy="4723542"/>
          </a:xfrm>
        </p:grpSpPr>
        <p:sp>
          <p:nvSpPr>
            <p:cNvPr id="330" name="Google Shape;330;p41"/>
            <p:cNvSpPr/>
            <p:nvPr/>
          </p:nvSpPr>
          <p:spPr>
            <a:xfrm>
              <a:off x="4557713" y="4239503"/>
              <a:ext cx="8286750" cy="4723542"/>
            </a:xfrm>
            <a:prstGeom prst="roundRect">
              <a:avLst>
                <a:gd fmla="val 16667" name="adj"/>
              </a:avLst>
            </a:prstGeom>
            <a:solidFill>
              <a:srgbClr val="FFF5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484182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С1</a:t>
              </a:r>
              <a:endParaRPr b="1" i="0" sz="1399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593860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С2</a:t>
              </a:r>
              <a:endParaRPr b="1" i="0" sz="1399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794978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С6</a:t>
              </a:r>
              <a:endParaRPr b="1" i="0" sz="1399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949783" y="6702456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С3</a:t>
              </a:r>
              <a:endParaRPr b="1" i="0" sz="1399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9131507" y="6702456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С4</a:t>
              </a:r>
              <a:endParaRPr b="1" i="0" sz="1399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0313231" y="6704308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С5</a:t>
              </a:r>
              <a:endParaRPr b="1" i="0" sz="1399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" name="Google Shape;337;p41"/>
            <p:cNvCxnSpPr>
              <a:stCxn id="332" idx="6"/>
              <a:endCxn id="334" idx="2"/>
            </p:cNvCxnSpPr>
            <p:nvPr/>
          </p:nvCxnSpPr>
          <p:spPr>
            <a:xfrm>
              <a:off x="6613160" y="5943600"/>
              <a:ext cx="1336500" cy="961200"/>
            </a:xfrm>
            <a:prstGeom prst="curvedConnector3">
              <a:avLst>
                <a:gd fmla="val 376198" name="adj1"/>
              </a:avLst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38" name="Google Shape;338;p41"/>
            <p:cNvCxnSpPr>
              <a:stCxn id="331" idx="6"/>
              <a:endCxn id="332" idx="2"/>
            </p:cNvCxnSpPr>
            <p:nvPr/>
          </p:nvCxnSpPr>
          <p:spPr>
            <a:xfrm>
              <a:off x="5516380" y="5943600"/>
              <a:ext cx="422100" cy="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39" name="Google Shape;339;p41"/>
            <p:cNvCxnSpPr>
              <a:stCxn id="332" idx="6"/>
              <a:endCxn id="333" idx="2"/>
            </p:cNvCxnSpPr>
            <p:nvPr/>
          </p:nvCxnSpPr>
          <p:spPr>
            <a:xfrm>
              <a:off x="6613160" y="5943600"/>
              <a:ext cx="1336500" cy="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0" name="Google Shape;340;p41"/>
            <p:cNvCxnSpPr>
              <a:stCxn id="334" idx="6"/>
              <a:endCxn id="335" idx="2"/>
            </p:cNvCxnSpPr>
            <p:nvPr/>
          </p:nvCxnSpPr>
          <p:spPr>
            <a:xfrm>
              <a:off x="8624340" y="6904823"/>
              <a:ext cx="507300" cy="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1" name="Google Shape;341;p41"/>
            <p:cNvCxnSpPr>
              <a:stCxn id="335" idx="6"/>
              <a:endCxn id="336" idx="2"/>
            </p:cNvCxnSpPr>
            <p:nvPr/>
          </p:nvCxnSpPr>
          <p:spPr>
            <a:xfrm>
              <a:off x="9806064" y="6904823"/>
              <a:ext cx="507300" cy="18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342" name="Google Shape;342;p41"/>
            <p:cNvSpPr/>
            <p:nvPr/>
          </p:nvSpPr>
          <p:spPr>
            <a:xfrm>
              <a:off x="7765567" y="4985198"/>
              <a:ext cx="1042987" cy="376607"/>
            </a:xfrm>
            <a:prstGeom prst="rect">
              <a:avLst/>
            </a:prstGeom>
            <a:solidFill>
              <a:srgbClr val="B45E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10132621" y="7532051"/>
              <a:ext cx="1042987" cy="376607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</a:t>
              </a:r>
              <a:endParaRPr/>
            </a:p>
          </p:txBody>
        </p:sp>
        <p:cxnSp>
          <p:nvCxnSpPr>
            <p:cNvPr id="344" name="Google Shape;344;p41"/>
            <p:cNvCxnSpPr>
              <a:stCxn id="342" idx="2"/>
              <a:endCxn id="333" idx="0"/>
            </p:cNvCxnSpPr>
            <p:nvPr/>
          </p:nvCxnSpPr>
          <p:spPr>
            <a:xfrm>
              <a:off x="8287061" y="5361805"/>
              <a:ext cx="0" cy="3795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5" name="Google Shape;345;p41"/>
            <p:cNvCxnSpPr>
              <a:stCxn id="343" idx="0"/>
              <a:endCxn id="336" idx="4"/>
            </p:cNvCxnSpPr>
            <p:nvPr/>
          </p:nvCxnSpPr>
          <p:spPr>
            <a:xfrm rot="10800000">
              <a:off x="10650515" y="7109051"/>
              <a:ext cx="3600" cy="4230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sp>
        <p:nvSpPr>
          <p:cNvPr id="346" name="Google Shape;346;p41"/>
          <p:cNvSpPr/>
          <p:nvPr/>
        </p:nvSpPr>
        <p:spPr>
          <a:xfrm>
            <a:off x="8383008" y="7309753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g30733b085b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0733b085b3_0_0"/>
          <p:cNvPicPr preferRelativeResize="0"/>
          <p:nvPr/>
        </p:nvPicPr>
        <p:blipFill rotWithShape="1">
          <a:blip r:embed="rId4">
            <a:alphaModFix/>
          </a:blip>
          <a:srcRect b="0" l="10579" r="10587" t="0"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30733b085b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30733b085b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0733b085b3_0_0"/>
          <p:cNvSpPr/>
          <p:nvPr/>
        </p:nvSpPr>
        <p:spPr>
          <a:xfrm>
            <a:off x="1328372" y="959708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0733b085b3_0_0"/>
          <p:cNvSpPr/>
          <p:nvPr/>
        </p:nvSpPr>
        <p:spPr>
          <a:xfrm>
            <a:off x="7971773" y="2114551"/>
            <a:ext cx="9665700" cy="6111900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0733b085b3_0_0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Макс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Ямчук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g30733b085b3_0_0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лет в IT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Работал системным администратором, аналитиком данных, фронтэнд-разработчиком, бэкенд разработчиком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Система автоматизации рутинной работы аналитиков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Прожил 20 лет на Камчатке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" name="Google Shape;139;g30733b085b3_0_0"/>
          <p:cNvGrpSpPr/>
          <p:nvPr/>
        </p:nvGrpSpPr>
        <p:grpSpPr>
          <a:xfrm>
            <a:off x="13382218" y="6694533"/>
            <a:ext cx="4906602" cy="3592929"/>
            <a:chOff x="12341323" y="5932463"/>
            <a:chExt cx="5946676" cy="4354538"/>
          </a:xfrm>
        </p:grpSpPr>
        <p:pic>
          <p:nvPicPr>
            <p:cNvPr descr="preencoded.png" id="140" name="Google Shape;140;g30733b085b3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1" name="Google Shape;141;g30733b085b3_0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2" name="Google Shape;142;g30733b085b3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30733b085b3_0_0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30733b085b3_0_0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1257300" y="2713809"/>
            <a:ext cx="129813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fast-forward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состояние веток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слитую ветку (больше не нужна)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 – fast-forward слияния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64" name="Google Shape;364;p44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733b085b3_0_59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370" name="Google Shape;370;g30733b085b3_0_59"/>
          <p:cNvSpPr txBox="1"/>
          <p:nvPr/>
        </p:nvSpPr>
        <p:spPr>
          <a:xfrm>
            <a:off x="1257300" y="1509884"/>
            <a:ext cx="12981300" cy="11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# Посмотреть какие ветки есть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несколько коммитов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"Some changes" &gt; 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"First commit in new-branch"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changes" &gt;&gt; 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"Second commit in new-branch"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ветку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Выполнить fast-forward слияние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merge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Проверить состояние веток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Удалить слитую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-d new-branch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77" name="Google Shape;377;p45"/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fast-forward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состояние веток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слитую ветку (больше не нужна)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88" name="Google Shape;388;p47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 dev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Сделать несколько коммитов.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Внимание! Не вносить изменения в файлы из ветки dev – иначе возникнет конфликт!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состояние веток (вывести граф командой git log)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слитую ветку dev (больше не нужна)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 – слияния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733b085b3_0_71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412" name="Google Shape;412;g30733b085b3_0_71"/>
          <p:cNvSpPr txBox="1"/>
          <p:nvPr/>
        </p:nvSpPr>
        <p:spPr>
          <a:xfrm>
            <a:off x="1257300" y="1509884"/>
            <a:ext cx="12981300" cy="16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Посмотреть какие ветки есть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новую ветку dev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несколько коммитов в ветке dev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"Some changes in dev branch" 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"First commit in dev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 in dev branch" &gt;&gt;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"Second commit in dev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ветку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Сделать несколько коммитов в ветке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"Some changes in main branch" &gt; main_file.txt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main_file.txt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"First commit in main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 in main branch" &gt;&gt; main_file.txt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main_file.txt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"Second commit in main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ветку main (если вы уже не на ней)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Выполнить слияние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merge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Проверить состояние веток (вывести граф командой git log)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log --graph --oneline --decorate --all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Удалить слитую ветку dev (больше не нужна)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-d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419" name="Google Shape;419;p51"/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какие ветки есть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 dev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Сделать несколько коммитов.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Внимание! Не вносить изменения в файлы из ветки dev – иначе возникнет конфликт!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состояние веток (вывести граф командой git log)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слитую ветку dev (больше не нужна)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430" name="Google Shape;430;p53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 - rebase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rebase</a:t>
            </a:r>
            <a:endParaRPr/>
          </a:p>
        </p:txBody>
      </p:sp>
      <p:grpSp>
        <p:nvGrpSpPr>
          <p:cNvPr id="442" name="Google Shape;442;p55"/>
          <p:cNvGrpSpPr/>
          <p:nvPr/>
        </p:nvGrpSpPr>
        <p:grpSpPr>
          <a:xfrm>
            <a:off x="242891" y="5143500"/>
            <a:ext cx="8943975" cy="5143500"/>
            <a:chOff x="9344025" y="5143500"/>
            <a:chExt cx="8943975" cy="5143500"/>
          </a:xfrm>
        </p:grpSpPr>
        <p:sp>
          <p:nvSpPr>
            <p:cNvPr id="443" name="Google Shape;443;p55"/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Google Shape;444;p55"/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445" name="Google Shape;445;p55"/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>
                  <a:gd fmla="val 16667" name="adj"/>
                </a:avLst>
              </a:prstGeom>
              <a:solidFill>
                <a:srgbClr val="FFF5D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5"/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С1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5"/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С2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5"/>
              <p:cNvSpPr/>
              <p:nvPr/>
            </p:nvSpPr>
            <p:spPr>
              <a:xfrm>
                <a:off x="794978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С6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5"/>
              <p:cNvSpPr/>
              <p:nvPr/>
            </p:nvSpPr>
            <p:spPr>
              <a:xfrm>
                <a:off x="7949783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С3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5"/>
              <p:cNvSpPr/>
              <p:nvPr/>
            </p:nvSpPr>
            <p:spPr>
              <a:xfrm>
                <a:off x="9131507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С4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5"/>
              <p:cNvSpPr/>
              <p:nvPr/>
            </p:nvSpPr>
            <p:spPr>
              <a:xfrm>
                <a:off x="10313231" y="6704308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С5</a:t>
                </a:r>
                <a:endParaRPr b="1" i="0" sz="1399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2" name="Google Shape;452;p55"/>
              <p:cNvCxnSpPr>
                <a:stCxn id="447" idx="6"/>
                <a:endCxn id="449" idx="2"/>
              </p:cNvCxnSpPr>
              <p:nvPr/>
            </p:nvCxnSpPr>
            <p:spPr>
              <a:xfrm>
                <a:off x="6613160" y="5943600"/>
                <a:ext cx="1336500" cy="961200"/>
              </a:xfrm>
              <a:prstGeom prst="curvedConnector3">
                <a:avLst>
                  <a:gd fmla="val -322444" name="adj1"/>
                </a:avLst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53" name="Google Shape;453;p55"/>
              <p:cNvCxnSpPr>
                <a:stCxn id="446" idx="6"/>
                <a:endCxn id="447" idx="2"/>
              </p:cNvCxnSpPr>
              <p:nvPr/>
            </p:nvCxnSpPr>
            <p:spPr>
              <a:xfrm>
                <a:off x="5516380" y="5943600"/>
                <a:ext cx="4221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54" name="Google Shape;454;p55"/>
              <p:cNvCxnSpPr>
                <a:stCxn id="447" idx="6"/>
                <a:endCxn id="448" idx="2"/>
              </p:cNvCxnSpPr>
              <p:nvPr/>
            </p:nvCxnSpPr>
            <p:spPr>
              <a:xfrm>
                <a:off x="6613160" y="5943600"/>
                <a:ext cx="1336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55" name="Google Shape;455;p55"/>
              <p:cNvCxnSpPr>
                <a:stCxn id="449" idx="6"/>
                <a:endCxn id="450" idx="2"/>
              </p:cNvCxnSpPr>
              <p:nvPr/>
            </p:nvCxnSpPr>
            <p:spPr>
              <a:xfrm>
                <a:off x="8624340" y="6904823"/>
                <a:ext cx="507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56" name="Google Shape;456;p55"/>
              <p:cNvCxnSpPr>
                <a:stCxn id="450" idx="6"/>
                <a:endCxn id="451" idx="2"/>
              </p:cNvCxnSpPr>
              <p:nvPr/>
            </p:nvCxnSpPr>
            <p:spPr>
              <a:xfrm>
                <a:off x="9806064" y="6904823"/>
                <a:ext cx="507300" cy="1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sp>
            <p:nvSpPr>
              <p:cNvPr id="457" name="Google Shape;457;p55"/>
              <p:cNvSpPr/>
              <p:nvPr/>
            </p:nvSpPr>
            <p:spPr>
              <a:xfrm>
                <a:off x="7781910" y="4980526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main</a:t>
                </a:r>
                <a:endParaRPr/>
              </a:p>
            </p:txBody>
          </p:sp>
          <p:sp>
            <p:nvSpPr>
              <p:cNvPr id="458" name="Google Shape;458;p55"/>
              <p:cNvSpPr/>
              <p:nvPr/>
            </p:nvSpPr>
            <p:spPr>
              <a:xfrm>
                <a:off x="10140232" y="7535051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cxnSp>
            <p:nvCxnSpPr>
              <p:cNvPr id="459" name="Google Shape;459;p55"/>
              <p:cNvCxnSpPr>
                <a:stCxn id="457" idx="2"/>
              </p:cNvCxnSpPr>
              <p:nvPr/>
            </p:nvCxnSpPr>
            <p:spPr>
              <a:xfrm flipH="1">
                <a:off x="8295304" y="5357133"/>
                <a:ext cx="8100" cy="382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60" name="Google Shape;460;p55"/>
              <p:cNvCxnSpPr>
                <a:stCxn id="458" idx="0"/>
              </p:cNvCxnSpPr>
              <p:nvPr/>
            </p:nvCxnSpPr>
            <p:spPr>
              <a:xfrm rot="10800000">
                <a:off x="10658126" y="7112051"/>
                <a:ext cx="3600" cy="42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</p:grpSp>
      <p:grpSp>
        <p:nvGrpSpPr>
          <p:cNvPr id="461" name="Google Shape;461;p55"/>
          <p:cNvGrpSpPr/>
          <p:nvPr/>
        </p:nvGrpSpPr>
        <p:grpSpPr>
          <a:xfrm>
            <a:off x="9360335" y="5143500"/>
            <a:ext cx="8943975" cy="5143500"/>
            <a:chOff x="9344025" y="5143500"/>
            <a:chExt cx="8943975" cy="5143500"/>
          </a:xfrm>
        </p:grpSpPr>
        <p:sp>
          <p:nvSpPr>
            <p:cNvPr id="462" name="Google Shape;462;p55"/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55"/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464" name="Google Shape;464;p55"/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>
                  <a:gd fmla="val 16667" name="adj"/>
                </a:avLst>
              </a:prstGeom>
              <a:solidFill>
                <a:srgbClr val="FFF5D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5"/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С1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5"/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С2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5"/>
              <p:cNvSpPr/>
              <p:nvPr/>
            </p:nvSpPr>
            <p:spPr>
              <a:xfrm>
                <a:off x="7366415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С6</a:t>
                </a:r>
                <a:endParaRPr b="1" i="0" sz="1399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5"/>
              <p:cNvSpPr/>
              <p:nvPr/>
            </p:nvSpPr>
            <p:spPr>
              <a:xfrm>
                <a:off x="8655293" y="6485435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С3’</a:t>
                </a:r>
                <a:endParaRPr/>
              </a:p>
            </p:txBody>
          </p:sp>
          <p:sp>
            <p:nvSpPr>
              <p:cNvPr id="469" name="Google Shape;469;p55"/>
              <p:cNvSpPr/>
              <p:nvPr/>
            </p:nvSpPr>
            <p:spPr>
              <a:xfrm>
                <a:off x="9837017" y="6485435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С4’</a:t>
                </a:r>
                <a:endParaRPr/>
              </a:p>
            </p:txBody>
          </p:sp>
          <p:sp>
            <p:nvSpPr>
              <p:cNvPr id="470" name="Google Shape;470;p55"/>
              <p:cNvSpPr/>
              <p:nvPr/>
            </p:nvSpPr>
            <p:spPr>
              <a:xfrm>
                <a:off x="11018741" y="6487287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399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С5’</a:t>
                </a:r>
                <a:endParaRPr/>
              </a:p>
            </p:txBody>
          </p:sp>
          <p:cxnSp>
            <p:nvCxnSpPr>
              <p:cNvPr id="471" name="Google Shape;471;p55"/>
              <p:cNvCxnSpPr>
                <a:stCxn id="467" idx="6"/>
                <a:endCxn id="468" idx="2"/>
              </p:cNvCxnSpPr>
              <p:nvPr/>
            </p:nvCxnSpPr>
            <p:spPr>
              <a:xfrm>
                <a:off x="8040972" y="5943600"/>
                <a:ext cx="614400" cy="744300"/>
              </a:xfrm>
              <a:prstGeom prst="curvedConnector3">
                <a:avLst>
                  <a:gd fmla="val -760354" name="adj1"/>
                </a:avLst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72" name="Google Shape;472;p55"/>
              <p:cNvCxnSpPr>
                <a:stCxn id="465" idx="6"/>
                <a:endCxn id="466" idx="2"/>
              </p:cNvCxnSpPr>
              <p:nvPr/>
            </p:nvCxnSpPr>
            <p:spPr>
              <a:xfrm>
                <a:off x="5516380" y="5943600"/>
                <a:ext cx="4221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73" name="Google Shape;473;p55"/>
              <p:cNvCxnSpPr>
                <a:stCxn id="466" idx="6"/>
                <a:endCxn id="467" idx="2"/>
              </p:cNvCxnSpPr>
              <p:nvPr/>
            </p:nvCxnSpPr>
            <p:spPr>
              <a:xfrm>
                <a:off x="6613160" y="5943600"/>
                <a:ext cx="753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74" name="Google Shape;474;p55"/>
              <p:cNvCxnSpPr>
                <a:stCxn id="468" idx="6"/>
                <a:endCxn id="469" idx="2"/>
              </p:cNvCxnSpPr>
              <p:nvPr/>
            </p:nvCxnSpPr>
            <p:spPr>
              <a:xfrm>
                <a:off x="9329850" y="6687802"/>
                <a:ext cx="507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75" name="Google Shape;475;p55"/>
              <p:cNvCxnSpPr>
                <a:stCxn id="469" idx="6"/>
                <a:endCxn id="470" idx="2"/>
              </p:cNvCxnSpPr>
              <p:nvPr/>
            </p:nvCxnSpPr>
            <p:spPr>
              <a:xfrm>
                <a:off x="10511574" y="6687802"/>
                <a:ext cx="507300" cy="1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sp>
            <p:nvSpPr>
              <p:cNvPr id="476" name="Google Shape;476;p55"/>
              <p:cNvSpPr/>
              <p:nvPr/>
            </p:nvSpPr>
            <p:spPr>
              <a:xfrm>
                <a:off x="10827996" y="5728183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main</a:t>
                </a:r>
                <a:endParaRPr/>
              </a:p>
            </p:txBody>
          </p:sp>
          <p:sp>
            <p:nvSpPr>
              <p:cNvPr id="477" name="Google Shape;477;p55"/>
              <p:cNvSpPr/>
              <p:nvPr/>
            </p:nvSpPr>
            <p:spPr>
              <a:xfrm>
                <a:off x="10835020" y="7313544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399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</a:t>
                </a:r>
                <a:endParaRPr/>
              </a:p>
            </p:txBody>
          </p:sp>
          <p:cxnSp>
            <p:nvCxnSpPr>
              <p:cNvPr id="478" name="Google Shape;478;p55"/>
              <p:cNvCxnSpPr>
                <a:stCxn id="476" idx="2"/>
              </p:cNvCxnSpPr>
              <p:nvPr/>
            </p:nvCxnSpPr>
            <p:spPr>
              <a:xfrm flipH="1">
                <a:off x="11341390" y="6104790"/>
                <a:ext cx="8100" cy="382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479" name="Google Shape;479;p55"/>
              <p:cNvCxnSpPr>
                <a:stCxn id="477" idx="0"/>
              </p:cNvCxnSpPr>
              <p:nvPr/>
            </p:nvCxnSpPr>
            <p:spPr>
              <a:xfrm rot="10800000">
                <a:off x="11352914" y="6890544"/>
                <a:ext cx="3600" cy="42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</p:grpSp>
      <p:sp>
        <p:nvSpPr>
          <p:cNvPr id="480" name="Google Shape;480;p55"/>
          <p:cNvSpPr/>
          <p:nvPr/>
        </p:nvSpPr>
        <p:spPr>
          <a:xfrm>
            <a:off x="8528172" y="7354232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1257300" y="2403917"/>
            <a:ext cx="16442871" cy="93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rebase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«сдвинуть» точку ветвления на последний коммит в «головной» ветке и провести fast-forward слияние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 - конфликты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pic>
        <p:nvPicPr>
          <p:cNvPr id="493" name="Google Shape;49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322" y="2176465"/>
            <a:ext cx="12543263" cy="81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/>
          <p:nvPr/>
        </p:nvSpPr>
        <p:spPr>
          <a:xfrm>
            <a:off x="3986213" y="9015413"/>
            <a:ext cx="1800225" cy="671512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sp>
        <p:nvSpPr>
          <p:cNvPr id="500" name="Google Shape;500;p58"/>
          <p:cNvSpPr txBox="1"/>
          <p:nvPr/>
        </p:nvSpPr>
        <p:spPr>
          <a:xfrm>
            <a:off x="1257300" y="2213890"/>
            <a:ext cx="16287750" cy="5492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подход к разрешению конфликтов такой: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Непосредственно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разрешить конфликт одним из двух способов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Либо, если возникновение конфликта стало неожиданным для вас, можно выполнить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merge --abort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Эта команда прервет слияние и вернет все, как было.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Сообщить Git, что мы разрешили конфликт, добавив все файлы с разрешенными конфликтами в индекс. Сделать это можно уже знакомой командой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add &lt;конфликтный файл&gt;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каждого конфликтного файла.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Продолжить слияние, выполнив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merge --continue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Либо вручную создать merge-коммит уже знакомой командой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sp>
        <p:nvSpPr>
          <p:cNvPr id="506" name="Google Shape;506;p59"/>
          <p:cNvSpPr txBox="1"/>
          <p:nvPr/>
        </p:nvSpPr>
        <p:spPr>
          <a:xfrm>
            <a:off x="1257300" y="2956840"/>
            <a:ext cx="16287750" cy="2547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Существует два способа разрешать конфликты: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Первый способ. Разрешить конфликт вручную. Тогда мы можем самостоятельно изменить конфликтные файлы, сделав их такими, какими мы хотим их видеть.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Второй способ. Просто выбрать один из двух файлов.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cxnSp>
        <p:nvCxnSpPr>
          <p:cNvPr id="159" name="Google Shape;159;p4"/>
          <p:cNvCxnSpPr>
            <a:stCxn id="158" idx="3"/>
            <a:endCxn id="160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>
            <a:stCxn id="160" idx="3"/>
            <a:endCxn id="162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>
            <a:stCxn id="164" idx="3"/>
            <a:endCxn id="165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6" name="Google Shape;166;p4"/>
          <p:cNvCxnSpPr>
            <a:stCxn id="165" idx="3"/>
            <a:endCxn id="162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>
            <a:stCxn id="164" idx="1"/>
            <a:endCxn id="157" idx="1"/>
          </p:cNvCxnSpPr>
          <p:nvPr/>
        </p:nvCxnSpPr>
        <p:spPr>
          <a:xfrm rot="10800000">
            <a:off x="935943" y="2615159"/>
            <a:ext cx="957000" cy="2398800"/>
          </a:xfrm>
          <a:prstGeom prst="curvedConnector3">
            <a:avLst>
              <a:gd fmla="val 23887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>
            <a:stCxn id="157" idx="3"/>
            <a:endCxn id="169" idx="1"/>
          </p:cNvCxnSpPr>
          <p:nvPr/>
        </p:nvCxnSpPr>
        <p:spPr>
          <a:xfrm flipH="1">
            <a:off x="8844001" y="2615063"/>
            <a:ext cx="4322100" cy="500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" name="Google Shape;170;p4"/>
          <p:cNvCxnSpPr>
            <a:stCxn id="171" idx="3"/>
            <a:endCxn id="169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72" name="Google Shape;172;p4"/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160" name="Google Shape;160;p4"/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Core Python</a:t>
              </a:r>
              <a:endParaRPr/>
            </a:p>
          </p:txBody>
        </p:sp>
        <p:pic>
          <p:nvPicPr>
            <p:cNvPr id="173" name="Google Shape;17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4"/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162" name="Google Shape;162;p4"/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 Python</a:t>
              </a:r>
              <a:endParaRPr/>
            </a:p>
          </p:txBody>
        </p:sp>
        <p:pic>
          <p:nvPicPr>
            <p:cNvPr id="175" name="Google Shape;17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4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64" name="Google Shape;164;p4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77" name="Google Shape;17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4"/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165" name="Google Shape;165;p4"/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Django and Databases</a:t>
              </a:r>
              <a:endParaRPr/>
            </a:p>
          </p:txBody>
        </p:sp>
        <p:pic>
          <p:nvPicPr>
            <p:cNvPr id="180" name="Google Shape;180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4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82" name="Google Shape;182;p4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183" name="Google Shape;183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4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71" name="Google Shape;171;p4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185" name="Google Shape;185;p4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4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69" name="Google Shape;169;p4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187" name="Google Shape;187;p4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4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sp>
        <p:nvSpPr>
          <p:cNvPr id="512" name="Google Shape;512;p60"/>
          <p:cNvSpPr txBox="1"/>
          <p:nvPr/>
        </p:nvSpPr>
        <p:spPr>
          <a:xfrm>
            <a:off x="1257300" y="2956840"/>
            <a:ext cx="16287750" cy="396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Выбор одного из двух файлов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вы точно знаете, что вам нужно оставить только один из двух конфликтных файлов (вся информация из другого файла при этом потеряется), можно сказать об этом Git: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Выполните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--ours Docs.md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чтобы выбрать файл ветки main (то есть целевой ветки)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Либо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--their Docs.md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чтобы выбрать файл из ветки develop (то есть сливаемой ветки).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Добавить выбранный файл в коммит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add Docs.md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sp>
        <p:nvSpPr>
          <p:cNvPr id="518" name="Google Shape;518;p61"/>
          <p:cNvSpPr txBox="1"/>
          <p:nvPr/>
        </p:nvSpPr>
        <p:spPr>
          <a:xfrm>
            <a:off x="1257300" y="2199603"/>
            <a:ext cx="16287750" cy="2701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База слияния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Это содержимое файла из общего родителя двух последних коммитов в ветках main и develop.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 умолчанию база слияния не отображается. Чтобы включить отображение базы слияния выполните команду: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merge.conflictstyle diff3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9" name="Google Shape;5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475" y="5143500"/>
            <a:ext cx="7427406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merge - конфликты</a:t>
            </a:r>
            <a:endParaRPr/>
          </a:p>
        </p:txBody>
      </p:sp>
      <p:sp>
        <p:nvSpPr>
          <p:cNvPr id="525" name="Google Shape;525;p62"/>
          <p:cNvSpPr txBox="1"/>
          <p:nvPr/>
        </p:nvSpPr>
        <p:spPr>
          <a:xfrm>
            <a:off x="1257300" y="2199603"/>
            <a:ext cx="16287750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Инструменты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mergetool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Варианты:</a:t>
            </a:r>
            <a:endParaRPr/>
          </a:p>
        </p:txBody>
      </p:sp>
      <p:sp>
        <p:nvSpPr>
          <p:cNvPr id="526" name="Google Shape;526;p62"/>
          <p:cNvSpPr txBox="1"/>
          <p:nvPr/>
        </p:nvSpPr>
        <p:spPr>
          <a:xfrm>
            <a:off x="1257300" y="4705700"/>
            <a:ext cx="13330237" cy="404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meld,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opendiff,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kdiff3,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tkdiff,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xxdiff,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tortoisemerge,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gvimdiff,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diffuse,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p4merge,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araxis,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codecompare,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emerge,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vimdiff,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nvimdif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532" name="Google Shape;532;p63"/>
          <p:cNvSpPr txBox="1"/>
          <p:nvPr/>
        </p:nvSpPr>
        <p:spPr>
          <a:xfrm>
            <a:off x="1257300" y="2713809"/>
            <a:ext cx="16473488" cy="556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 dev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Сделать несколько коммитов. Создать потенциальный конфликт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Инициировать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информацию о конфликте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Разрешить конфликт выбором одного из вариантов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Завершить слияние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 – слияния, конфликты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544" name="Google Shape;544;p65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733b085b3_0_81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полного цикла команд</a:t>
            </a:r>
            <a:endParaRPr/>
          </a:p>
        </p:txBody>
      </p:sp>
      <p:sp>
        <p:nvSpPr>
          <p:cNvPr id="550" name="Google Shape;550;g30733b085b3_0_81"/>
          <p:cNvSpPr txBox="1"/>
          <p:nvPr/>
        </p:nvSpPr>
        <p:spPr>
          <a:xfrm>
            <a:off x="1257300" y="1509884"/>
            <a:ext cx="12981300" cy="17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новую ветку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новую ветку dev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Создать несколько коммитов в ветке dev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"Some changes in dev branch" 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"First commit in dev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 in dev branch" &gt;&gt;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"Second commit in dev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ветку main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Сделать несколько коммитов в ветке main и создать потенциальный конфликт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"Some changes in main branch" 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"First commit in main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 in main branch" &gt;&gt;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"Second commit in main branch"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Переключиться на ветку main (если вы уже не на ней)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Инициировать слияние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merge dev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Посмотреть информацию о конфликте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Разрешить конфликт выбором одного из вариантов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Откройте файл с конфликтом и выберите один из вариантов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"More changes in main branch" &gt;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# Завершить слияние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dev_file.txt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557" name="Google Shape;557;p67"/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новую ветку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новую ветку dev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несколько коммитов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Сделать несколько коммитов. Создать потенциальный конфликт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Переключиться на ветку main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Инициировать слияние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информацию о конфликте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Открыть конфликт на редактирование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Разрешить конфликт и зафиксировать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Завершить слияние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568" name="Google Shape;568;p69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91501" y="3222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2791501" y="7364617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ветвление и слияние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791501" y="8745282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pull request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4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2791501" y="4603289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и PyCharm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28540" y="5983953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Основы Git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2849" l="0" r="0" t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7">
            <a:alphaModFix/>
          </a:blip>
          <a:srcRect b="0" l="12470" r="12470" t="0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Организация веток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GitFlow</a:t>
            </a:r>
            <a:endParaRPr/>
          </a:p>
        </p:txBody>
      </p:sp>
      <p:pic>
        <p:nvPicPr>
          <p:cNvPr id="580" name="Google Shape;58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0" y="304800"/>
            <a:ext cx="7302500" cy="9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flow</a:t>
            </a:r>
            <a:endParaRPr/>
          </a:p>
        </p:txBody>
      </p:sp>
      <p:pic>
        <p:nvPicPr>
          <p:cNvPr id="586" name="Google Shape;5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3" y="2536827"/>
            <a:ext cx="9490601" cy="71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flow</a:t>
            </a:r>
            <a:endParaRPr/>
          </a:p>
        </p:txBody>
      </p:sp>
      <p:pic>
        <p:nvPicPr>
          <p:cNvPr id="592" name="Google Shape;59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301" y="1343025"/>
            <a:ext cx="8104572" cy="89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Tranck based</a:t>
            </a:r>
            <a:endParaRPr/>
          </a:p>
        </p:txBody>
      </p:sp>
      <p:pic>
        <p:nvPicPr>
          <p:cNvPr id="598" name="Google Shape;59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04" y="2398711"/>
            <a:ext cx="13411284" cy="6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Организация кода на курсе</a:t>
            </a:r>
            <a:endParaRPr/>
          </a:p>
        </p:txBody>
      </p:sp>
      <p:sp>
        <p:nvSpPr>
          <p:cNvPr id="604" name="Google Shape;604;p75"/>
          <p:cNvSpPr txBox="1"/>
          <p:nvPr/>
        </p:nvSpPr>
        <p:spPr>
          <a:xfrm>
            <a:off x="1542239" y="3014663"/>
            <a:ext cx="130455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https://confirmed-baron-2e5.notion.site/Git-GitHub-Pro-57f9d509cbb3409d9e156df213b44c4a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4024310"/>
            <a:ext cx="1270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0"/>
          <p:cNvSpPr txBox="1"/>
          <p:nvPr/>
        </p:nvSpPr>
        <p:spPr>
          <a:xfrm>
            <a:off x="1323616" y="3797542"/>
            <a:ext cx="1564076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Рассмотрели процесс создания веток и переключения между ними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Попробовали создание, переключение и удаление веток.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Поняли что такое слияние и как его осуществлять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Поняли из-за чего возникают конфликты и как они разрешаются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Рассмотрели методологию организации веток (git-flow)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1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Создание, просмотр и удаление веток.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Слияния и разрешения конфликтов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Методологии организации веток (git-flow)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ветвления</a:t>
            </a:r>
            <a:endParaRPr b="1" i="0" sz="6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- ветвление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257299" y="2713809"/>
            <a:ext cx="16442871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позволяет организовать код в виде нескольких веток и переключаться между ними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995" y="3840118"/>
            <a:ext cx="9178834" cy="631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1257300" y="2282734"/>
            <a:ext cx="164430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посмотреть локальные ветки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–r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посмотреть удаленные (расположенные на сервере) ветки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–all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посмотреть все ветки (и локальные и удаленные)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&lt;branch_name&gt;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переключиться на ветку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–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&lt;new_branch_name&gt;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создать новую  ветку и переключиться на нее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–no-merged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посмотреть какие ветки содержат не слитые с текущей изменения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-d &lt;branch_name&gt;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  удалить ветку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1" y="5436674"/>
            <a:ext cx="8131765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0103" y="5020334"/>
            <a:ext cx="7667897" cy="5271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9251633" y="7250676"/>
            <a:ext cx="1133337" cy="810994"/>
          </a:xfrm>
          <a:custGeom>
            <a:rect b="b" l="l" r="r" t="t"/>
            <a:pathLst>
              <a:path extrusionOk="0" h="810994" w="1133337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1500189" y="9286875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11515725" y="9158287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